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0"/>
  </p:notesMasterIdLst>
  <p:sldIdLst>
    <p:sldId id="261" r:id="rId2"/>
    <p:sldId id="256" r:id="rId3"/>
    <p:sldId id="272" r:id="rId4"/>
    <p:sldId id="285" r:id="rId5"/>
    <p:sldId id="284" r:id="rId6"/>
    <p:sldId id="280" r:id="rId7"/>
    <p:sldId id="260" r:id="rId8"/>
    <p:sldId id="266" r:id="rId9"/>
    <p:sldId id="267" r:id="rId10"/>
    <p:sldId id="259" r:id="rId11"/>
    <p:sldId id="286" r:id="rId12"/>
    <p:sldId id="288" r:id="rId13"/>
    <p:sldId id="287" r:id="rId14"/>
    <p:sldId id="289" r:id="rId15"/>
    <p:sldId id="290" r:id="rId16"/>
    <p:sldId id="291" r:id="rId17"/>
    <p:sldId id="271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00"/>
    <a:srgbClr val="88BDE8"/>
    <a:srgbClr val="899FE7"/>
    <a:srgbClr val="FFFFFF"/>
    <a:srgbClr val="FA5A12"/>
    <a:srgbClr val="FFFF99"/>
    <a:srgbClr val="9933FF"/>
    <a:srgbClr val="CCFFCC"/>
    <a:srgbClr val="F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96D71-4F15-43F2-B84F-85E72199C6F1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1A5F3-A71D-4355-B72D-682D27769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1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5F3-A71D-4355-B72D-682D277691B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70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5F3-A71D-4355-B72D-682D277691B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60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5F3-A71D-4355-B72D-682D277691B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70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5F3-A71D-4355-B72D-682D277691B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8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5F3-A71D-4355-B72D-682D277691B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4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5F3-A71D-4355-B72D-682D277691B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6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5F3-A71D-4355-B72D-682D277691B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5F3-A71D-4355-B72D-682D277691B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21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5F3-A71D-4355-B72D-682D277691B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5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5F3-A71D-4355-B72D-682D277691B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17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5F3-A71D-4355-B72D-682D277691B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3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A5F3-A71D-4355-B72D-682D277691B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0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800000"/>
            </a:gs>
            <a:gs pos="40000">
              <a:srgbClr val="FF3300">
                <a:alpha val="81000"/>
              </a:srgbClr>
            </a:gs>
            <a:gs pos="80000">
              <a:srgbClr val="FFC000">
                <a:lumMod val="99000"/>
                <a:lumOff val="1000"/>
                <a:alpha val="77000"/>
              </a:srgbClr>
            </a:gs>
            <a:gs pos="98000">
              <a:srgbClr val="FFFF00">
                <a:alpha val="34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2000"/>
            <a:lum/>
          </a:blip>
          <a:srcRect/>
          <a:stretch>
            <a:fillRect l="-5000" t="-73000" r="-5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8424936" cy="4647426"/>
          </a:xfrm>
          <a:prstGeom prst="rect">
            <a:avLst/>
          </a:prstGeom>
          <a:solidFill>
            <a:schemeClr val="accent5">
              <a:lumMod val="75000"/>
              <a:alpha val="37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stA="0" endPos="65000" dist="508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Блокадный Ленинград» </a:t>
            </a:r>
            <a:endParaRPr lang="ru-RU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75-летию снятия блокады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Ленинграда</a:t>
            </a:r>
            <a:endParaRPr lang="ru-RU" sz="4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Обзор литературы из фонда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Научной библиотеки СВФУ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2625" y="5728185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pc="600" dirty="0" smtClean="0">
                <a:latin typeface="Cambria Math" pitchFamily="18" charset="0"/>
                <a:ea typeface="Cambria Math" pitchFamily="18" charset="0"/>
              </a:rPr>
              <a:t>Якутск 2019</a:t>
            </a:r>
          </a:p>
        </p:txBody>
      </p:sp>
    </p:spTree>
    <p:extLst>
      <p:ext uri="{BB962C8B-B14F-4D97-AF65-F5344CB8AC3E}">
        <p14:creationId xmlns:p14="http://schemas.microsoft.com/office/powerpoint/2010/main" val="24168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87218" y="2987218"/>
            <a:ext cx="6875725" cy="9012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331" y="1669108"/>
            <a:ext cx="4428000" cy="28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4209" y="852157"/>
            <a:ext cx="4608512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800000"/>
                </a:solidFill>
              </a:rPr>
              <a:t>Попов И. В.</a:t>
            </a:r>
          </a:p>
          <a:p>
            <a:pPr algn="just"/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</a:rPr>
              <a:t>Оонньоммотох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</a:rPr>
              <a:t>оруоллар</a:t>
            </a:r>
            <a:r>
              <a:rPr lang="ru-RU" sz="1600" b="1" dirty="0" smtClean="0">
                <a:solidFill>
                  <a:srgbClr val="800000"/>
                </a:solidFill>
              </a:rPr>
              <a:t>, </a:t>
            </a:r>
            <a:r>
              <a:rPr lang="ru-RU" sz="1600" b="1" dirty="0" err="1" smtClean="0">
                <a:solidFill>
                  <a:srgbClr val="800000"/>
                </a:solidFill>
              </a:rPr>
              <a:t>эстибит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</a:rPr>
              <a:t>эрэллэр</a:t>
            </a:r>
            <a:r>
              <a:rPr lang="ru-RU" sz="1600" b="1" dirty="0">
                <a:solidFill>
                  <a:srgbClr val="800000"/>
                </a:solidFill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</a:rPr>
              <a:t>: (</a:t>
            </a:r>
            <a:r>
              <a:rPr lang="ru-RU" sz="1600" b="1" dirty="0" err="1" smtClean="0">
                <a:solidFill>
                  <a:srgbClr val="800000"/>
                </a:solidFill>
              </a:rPr>
              <a:t>ахтыылар</a:t>
            </a:r>
            <a:r>
              <a:rPr lang="ru-RU" sz="1600" b="1" dirty="0" smtClean="0">
                <a:solidFill>
                  <a:srgbClr val="800000"/>
                </a:solidFill>
              </a:rPr>
              <a:t>, </a:t>
            </a:r>
            <a:r>
              <a:rPr lang="ru-RU" sz="1600" b="1" dirty="0" err="1" smtClean="0">
                <a:solidFill>
                  <a:srgbClr val="800000"/>
                </a:solidFill>
              </a:rPr>
              <a:t>бэлиэтээһиннэр</a:t>
            </a:r>
            <a:r>
              <a:rPr lang="ru-RU" sz="1600" b="1" dirty="0" smtClean="0">
                <a:solidFill>
                  <a:srgbClr val="800000"/>
                </a:solidFill>
              </a:rPr>
              <a:t>) / </a:t>
            </a:r>
            <a:r>
              <a:rPr lang="ru-RU" sz="1600" b="1" dirty="0" err="1" smtClean="0">
                <a:solidFill>
                  <a:srgbClr val="800000"/>
                </a:solidFill>
              </a:rPr>
              <a:t>Исай</a:t>
            </a:r>
            <a:r>
              <a:rPr lang="ru-RU" sz="1600" b="1" dirty="0" smtClean="0">
                <a:solidFill>
                  <a:srgbClr val="800000"/>
                </a:solidFill>
              </a:rPr>
              <a:t> Попов. – </a:t>
            </a:r>
            <a:r>
              <a:rPr lang="ru-RU" sz="1600" b="1" dirty="0" err="1" smtClean="0">
                <a:solidFill>
                  <a:srgbClr val="800000"/>
                </a:solidFill>
              </a:rPr>
              <a:t>Дьокуускай</a:t>
            </a:r>
            <a:r>
              <a:rPr lang="ru-RU" sz="1600" b="1" dirty="0" smtClean="0">
                <a:solidFill>
                  <a:srgbClr val="800000"/>
                </a:solidFill>
              </a:rPr>
              <a:t> : </a:t>
            </a:r>
            <a:r>
              <a:rPr lang="ru-RU" sz="1600" b="1" dirty="0" err="1" smtClean="0">
                <a:solidFill>
                  <a:srgbClr val="800000"/>
                </a:solidFill>
              </a:rPr>
              <a:t>Бичик</a:t>
            </a:r>
            <a:r>
              <a:rPr lang="ru-RU" sz="1600" b="1" dirty="0" smtClean="0">
                <a:solidFill>
                  <a:srgbClr val="800000"/>
                </a:solidFill>
              </a:rPr>
              <a:t>, 1994. – 142, </a:t>
            </a:r>
            <a:r>
              <a:rPr lang="en-US" sz="1600" b="1" dirty="0" smtClean="0">
                <a:solidFill>
                  <a:srgbClr val="800000"/>
                </a:solidFill>
              </a:rPr>
              <a:t>[</a:t>
            </a:r>
            <a:r>
              <a:rPr lang="ru-RU" sz="1600" b="1" dirty="0" smtClean="0">
                <a:solidFill>
                  <a:srgbClr val="800000"/>
                </a:solidFill>
              </a:rPr>
              <a:t>2</a:t>
            </a:r>
            <a:r>
              <a:rPr lang="en-US" sz="1600" b="1" dirty="0" smtClean="0">
                <a:solidFill>
                  <a:srgbClr val="800000"/>
                </a:solidFill>
              </a:rPr>
              <a:t>]</a:t>
            </a:r>
            <a:r>
              <a:rPr lang="sah-RU" sz="1600" b="1" dirty="0" smtClean="0">
                <a:solidFill>
                  <a:srgbClr val="800000"/>
                </a:solidFill>
              </a:rPr>
              <a:t> с.</a:t>
            </a:r>
            <a:endParaRPr lang="ru-RU" sz="1600" b="1" dirty="0">
              <a:solidFill>
                <a:srgbClr val="8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36" b="89691" l="400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720389"/>
            <a:ext cx="3456384" cy="26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4209" y="1960153"/>
            <a:ext cx="4494737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dirty="0" smtClean="0">
                <a:solidFill>
                  <a:srgbClr val="002060"/>
                </a:solidFill>
              </a:rPr>
              <a:t>О </a:t>
            </a:r>
            <a:r>
              <a:rPr lang="ru-RU" dirty="0">
                <a:solidFill>
                  <a:srgbClr val="002060"/>
                </a:solidFill>
              </a:rPr>
              <a:t>драматичной судьбе студийцев из Якутии написал И</a:t>
            </a:r>
            <a:r>
              <a:rPr lang="ru-RU" dirty="0" smtClean="0">
                <a:solidFill>
                  <a:srgbClr val="002060"/>
                </a:solidFill>
              </a:rPr>
              <a:t>. В. </a:t>
            </a:r>
            <a:r>
              <a:rPr lang="ru-RU" dirty="0">
                <a:solidFill>
                  <a:srgbClr val="002060"/>
                </a:solidFill>
              </a:rPr>
              <a:t>Попов. </a:t>
            </a:r>
            <a:r>
              <a:rPr lang="ru-RU" dirty="0" err="1">
                <a:solidFill>
                  <a:srgbClr val="002060"/>
                </a:solidFill>
              </a:rPr>
              <a:t>Исай</a:t>
            </a:r>
            <a:r>
              <a:rPr lang="ru-RU" dirty="0">
                <a:solidFill>
                  <a:srgbClr val="002060"/>
                </a:solidFill>
              </a:rPr>
              <a:t> Васильевич Попов </a:t>
            </a:r>
            <a:r>
              <a:rPr lang="ru-RU" dirty="0" smtClean="0">
                <a:solidFill>
                  <a:srgbClr val="002060"/>
                </a:solidFill>
              </a:rPr>
              <a:t>– родом </a:t>
            </a:r>
            <a:r>
              <a:rPr lang="ru-RU" dirty="0">
                <a:solidFill>
                  <a:srgbClr val="002060"/>
                </a:solidFill>
              </a:rPr>
              <a:t>из </a:t>
            </a:r>
            <a:r>
              <a:rPr lang="ru-RU" dirty="0" err="1">
                <a:solidFill>
                  <a:srgbClr val="002060"/>
                </a:solidFill>
              </a:rPr>
              <a:t>Сунтарского</a:t>
            </a:r>
            <a:r>
              <a:rPr lang="ru-RU" dirty="0">
                <a:solidFill>
                  <a:srgbClr val="002060"/>
                </a:solidFill>
              </a:rPr>
              <a:t> района, уехал в Ленинград, чтобы стать артистом, но стал защитником города Ленина.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2060"/>
                </a:solidFill>
              </a:rPr>
              <a:t>    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1940 г. 32 молодых, талантливых юношей и девушек были набраны в национальную студию театрального института им. А</a:t>
            </a:r>
            <a:r>
              <a:rPr lang="ru-RU" dirty="0" smtClean="0">
                <a:solidFill>
                  <a:srgbClr val="002060"/>
                </a:solidFill>
              </a:rPr>
              <a:t>. Н</a:t>
            </a:r>
            <a:r>
              <a:rPr lang="ru-RU" dirty="0">
                <a:solidFill>
                  <a:srgbClr val="002060"/>
                </a:solidFill>
              </a:rPr>
              <a:t>. Островского и поехали учиться в Ленинград. Когда началась Великая Отечественная война, М</a:t>
            </a:r>
            <a:r>
              <a:rPr lang="ru-RU" dirty="0" smtClean="0">
                <a:solidFill>
                  <a:srgbClr val="002060"/>
                </a:solidFill>
              </a:rPr>
              <a:t>. Н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Авелова</a:t>
            </a:r>
            <a:r>
              <a:rPr lang="ru-RU" dirty="0">
                <a:solidFill>
                  <a:srgbClr val="002060"/>
                </a:solidFill>
              </a:rPr>
              <a:t>, Н</a:t>
            </a:r>
            <a:r>
              <a:rPr lang="ru-RU" dirty="0" smtClean="0">
                <a:solidFill>
                  <a:srgbClr val="002060"/>
                </a:solidFill>
              </a:rPr>
              <a:t>. Г</a:t>
            </a:r>
            <a:r>
              <a:rPr lang="ru-RU" dirty="0">
                <a:solidFill>
                  <a:srgbClr val="002060"/>
                </a:solidFill>
              </a:rPr>
              <a:t>. Катаева, А</a:t>
            </a:r>
            <a:r>
              <a:rPr lang="ru-RU" dirty="0" smtClean="0">
                <a:solidFill>
                  <a:srgbClr val="002060"/>
                </a:solidFill>
              </a:rPr>
              <a:t>. А</a:t>
            </a:r>
            <a:r>
              <a:rPr lang="ru-RU" dirty="0">
                <a:solidFill>
                  <a:srgbClr val="002060"/>
                </a:solidFill>
              </a:rPr>
              <a:t>. Попова, Н</a:t>
            </a:r>
            <a:r>
              <a:rPr lang="ru-RU" dirty="0" smtClean="0">
                <a:solidFill>
                  <a:srgbClr val="002060"/>
                </a:solidFill>
              </a:rPr>
              <a:t>. 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Смогайлова</a:t>
            </a:r>
            <a:r>
              <a:rPr lang="ru-RU" dirty="0">
                <a:solidFill>
                  <a:srgbClr val="002060"/>
                </a:solidFill>
              </a:rPr>
              <a:t>, С</a:t>
            </a:r>
            <a:r>
              <a:rPr lang="ru-RU" dirty="0" smtClean="0">
                <a:solidFill>
                  <a:srgbClr val="002060"/>
                </a:solidFill>
              </a:rPr>
              <a:t>. И</a:t>
            </a:r>
            <a:r>
              <a:rPr lang="ru-RU" dirty="0">
                <a:solidFill>
                  <a:srgbClr val="002060"/>
                </a:solidFill>
              </a:rPr>
              <a:t>. Тимофеева призвали в армию. Домой вернулись из них только М. </a:t>
            </a:r>
            <a:r>
              <a:rPr lang="ru-RU" dirty="0" err="1">
                <a:solidFill>
                  <a:srgbClr val="002060"/>
                </a:solidFill>
              </a:rPr>
              <a:t>Авелов</a:t>
            </a:r>
            <a:r>
              <a:rPr lang="ru-RU" dirty="0">
                <a:solidFill>
                  <a:srgbClr val="002060"/>
                </a:solidFill>
              </a:rPr>
              <a:t> и С. Тимофеев. Из осажденного Ленинграда Дорогой жизни вернулись на родину семь девушек. Из 32 человек в живых остались 15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1736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82055" y="2987218"/>
            <a:ext cx="6875725" cy="9012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6" b="89691" l="400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3456384" cy="26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 descr="сивце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53894" y="1097669"/>
            <a:ext cx="252033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40293" y="1074509"/>
            <a:ext cx="41044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</a:rPr>
              <a:t>Сивцева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</a:rPr>
              <a:t>, В. С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</a:rPr>
              <a:t>. </a:t>
            </a:r>
          </a:p>
          <a:p>
            <a:pPr algn="just"/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</a:rPr>
              <a:t>Вспомним 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</a:rPr>
              <a:t>всех поимённо… : о ветеранах  ВОВ ЯПИ, ЯГУ / В. С. Сивцева, Р. И. Петрова, М. Н. Максимова. – Якутск : Изд-во Якут. гос. ун-та, 2008. – 128 с.</a:t>
            </a:r>
          </a:p>
          <a:p>
            <a:pPr algn="just"/>
            <a:endParaRPr lang="ru-RU" b="1" dirty="0">
              <a:solidFill>
                <a:srgbClr val="800000"/>
              </a:solidFill>
              <a:latin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A50021"/>
                </a:solidFill>
                <a:latin typeface="Times New Roman" pitchFamily="18" charset="0"/>
              </a:rPr>
              <a:t> 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В этой книге впервые опубликован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наиболее полный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список преподавателей, служащих, рабочих и студентов, призванных в армию с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</a:rPr>
              <a:t>Педрабфака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, Якутского педагогического института в годы войны, а также приведены биографии 99 ветеранов войны. Кратко излагаются их боевые пути, подвиги на полях сражений и трудовая деятельность после войны в университете.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5462" y="3244334"/>
            <a:ext cx="2333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блокадный </a:t>
            </a:r>
            <a:r>
              <a:rPr lang="ru-RU" dirty="0" err="1"/>
              <a:t>ленинград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9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" r="2898" b="10573"/>
          <a:stretch/>
        </p:blipFill>
        <p:spPr>
          <a:xfrm rot="-5460000">
            <a:off x="664622" y="1736322"/>
            <a:ext cx="4419161" cy="2880000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82055" y="2987218"/>
            <a:ext cx="6875725" cy="9012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6" b="89691" l="400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05170"/>
            <a:ext cx="3456384" cy="26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924187"/>
            <a:ext cx="41044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800000"/>
                </a:solidFill>
              </a:rPr>
              <a:t>Битва за Ленинград</a:t>
            </a:r>
            <a:r>
              <a:rPr lang="en-US" sz="1600" b="1" dirty="0" smtClean="0">
                <a:solidFill>
                  <a:srgbClr val="800000"/>
                </a:solidFill>
              </a:rPr>
              <a:t>: </a:t>
            </a:r>
            <a:r>
              <a:rPr lang="ru-RU" sz="1600" b="1" dirty="0" smtClean="0">
                <a:solidFill>
                  <a:srgbClr val="800000"/>
                </a:solidFill>
              </a:rPr>
              <a:t>/</a:t>
            </a:r>
            <a:r>
              <a:rPr lang="ru-RU" sz="1600" b="1" dirty="0">
                <a:solidFill>
                  <a:srgbClr val="800000"/>
                </a:solidFill>
              </a:rPr>
              <a:t> сб. док. и материалов</a:t>
            </a:r>
            <a:r>
              <a:rPr lang="ru-RU" sz="1600" b="1" dirty="0" smtClean="0">
                <a:solidFill>
                  <a:srgbClr val="800000"/>
                </a:solidFill>
              </a:rPr>
              <a:t> / </a:t>
            </a:r>
            <a:r>
              <a:rPr lang="en-US" sz="1600" b="1" dirty="0" smtClean="0">
                <a:solidFill>
                  <a:srgbClr val="800000"/>
                </a:solidFill>
              </a:rPr>
              <a:t>[</a:t>
            </a:r>
            <a:r>
              <a:rPr lang="ru-RU" sz="1600" b="1" dirty="0" smtClean="0">
                <a:solidFill>
                  <a:srgbClr val="800000"/>
                </a:solidFill>
              </a:rPr>
              <a:t>сост. </a:t>
            </a:r>
            <a:r>
              <a:rPr lang="en-US" sz="1600" b="1" dirty="0" smtClean="0">
                <a:solidFill>
                  <a:srgbClr val="800000"/>
                </a:solidFill>
              </a:rPr>
              <a:t>: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</a:rPr>
              <a:t>Барбашин</a:t>
            </a:r>
            <a:r>
              <a:rPr lang="ru-RU" sz="1600" b="1" dirty="0" smtClean="0">
                <a:solidFill>
                  <a:srgbClr val="800000"/>
                </a:solidFill>
              </a:rPr>
              <a:t> И.П. и </a:t>
            </a:r>
            <a:r>
              <a:rPr lang="ru-RU" sz="1600" b="1" dirty="0" err="1" smtClean="0">
                <a:solidFill>
                  <a:srgbClr val="800000"/>
                </a:solidFill>
              </a:rPr>
              <a:t>тд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</a:rPr>
              <a:t>].</a:t>
            </a:r>
            <a:r>
              <a:rPr lang="ru-RU" sz="1600" b="1" dirty="0" smtClean="0">
                <a:solidFill>
                  <a:srgbClr val="800000"/>
                </a:solidFill>
              </a:rPr>
              <a:t> – Москва</a:t>
            </a:r>
            <a:r>
              <a:rPr lang="en-US" sz="1600" b="1" dirty="0" smtClean="0">
                <a:solidFill>
                  <a:srgbClr val="800000"/>
                </a:solidFill>
              </a:rPr>
              <a:t>:</a:t>
            </a:r>
            <a:r>
              <a:rPr lang="ru-RU" sz="1600" b="1" dirty="0" smtClean="0">
                <a:solidFill>
                  <a:srgbClr val="800000"/>
                </a:solidFill>
              </a:rPr>
              <a:t>Воениздат, 1964. – 608 с.</a:t>
            </a:r>
            <a:endParaRPr lang="ru-RU" sz="1600" i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3454" y="2124516"/>
            <a:ext cx="6813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Битва за Ленинград – часть героической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Борьбы советского народа и его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Вооруженных сил против фашистских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захватчиков.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Вторая часть труда охватывает события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Происходившие в Ленинграде и на подступах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 нему в 1943 -1944 гг. Здесь говорится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 прорыве блокады в 1943 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7" b="3438"/>
          <a:stretch/>
        </p:blipFill>
        <p:spPr>
          <a:xfrm rot="-5400000">
            <a:off x="808590" y="1499984"/>
            <a:ext cx="3954498" cy="30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7" y="-49367"/>
            <a:ext cx="932769" cy="6907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6" y="-49367"/>
            <a:ext cx="932769" cy="6907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-288501"/>
            <a:ext cx="3456732" cy="2682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16593" y="1052735"/>
            <a:ext cx="46869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Буров А.В.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 « Твои герои, Ленинград» 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/ А.В. Буров. -  Ленинград</a:t>
            </a:r>
            <a:r>
              <a:rPr lang="en-US" b="1" dirty="0" smtClean="0">
                <a:solidFill>
                  <a:srgbClr val="800000"/>
                </a:solidFill>
              </a:rPr>
              <a:t> : </a:t>
            </a:r>
            <a:r>
              <a:rPr lang="ru-RU" b="1" dirty="0" err="1" smtClean="0">
                <a:solidFill>
                  <a:srgbClr val="800000"/>
                </a:solidFill>
              </a:rPr>
              <a:t>Лениздат</a:t>
            </a:r>
            <a:r>
              <a:rPr lang="ru-RU" b="1" dirty="0" smtClean="0">
                <a:solidFill>
                  <a:srgbClr val="8000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637 с.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Эта книга имеет свои особенности.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Его герои – люди разных национальностей,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 разных уголков нашей </a:t>
            </a:r>
            <a:r>
              <a:rPr lang="ru-RU" dirty="0" err="1" smtClean="0">
                <a:solidFill>
                  <a:srgbClr val="002060"/>
                </a:solidFill>
              </a:rPr>
              <a:t>необьятной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страны. В тяжелые годы блокады город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Ленина поддерживала вся страна. Его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Отстаивали представители разных </a:t>
            </a:r>
            <a:r>
              <a:rPr lang="ru-RU" dirty="0" err="1" smtClean="0">
                <a:solidFill>
                  <a:srgbClr val="002060"/>
                </a:solidFill>
              </a:rPr>
              <a:t>нацио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</a:p>
          <a:p>
            <a:r>
              <a:rPr lang="ru-RU" dirty="0" err="1">
                <a:solidFill>
                  <a:srgbClr val="002060"/>
                </a:solidFill>
              </a:rPr>
              <a:t>н</a:t>
            </a:r>
            <a:r>
              <a:rPr lang="ru-RU" dirty="0" err="1" smtClean="0">
                <a:solidFill>
                  <a:srgbClr val="002060"/>
                </a:solidFill>
              </a:rPr>
              <a:t>альностей</a:t>
            </a:r>
            <a:r>
              <a:rPr lang="ru-RU" dirty="0" smtClean="0">
                <a:solidFill>
                  <a:srgbClr val="002060"/>
                </a:solidFill>
              </a:rPr>
              <a:t>, из многих республик, краев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endParaRPr lang="ru-RU" dirty="0" smtClean="0">
              <a:solidFill>
                <a:srgbClr val="8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5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1550" r="6202" b="5502"/>
          <a:stretch/>
        </p:blipFill>
        <p:spPr>
          <a:xfrm>
            <a:off x="1125501" y="1220727"/>
            <a:ext cx="2916000" cy="3599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2769" cy="6907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0528" y="-278928"/>
            <a:ext cx="3456732" cy="2682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6965" y="1127335"/>
            <a:ext cx="49545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800000"/>
                </a:solidFill>
              </a:rPr>
              <a:t>Балтун</a:t>
            </a:r>
            <a:r>
              <a:rPr lang="ru-RU" b="1" dirty="0" smtClean="0">
                <a:solidFill>
                  <a:srgbClr val="800000"/>
                </a:solidFill>
              </a:rPr>
              <a:t> П.К. 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Русский музей – эвакуация ,блокада, восстановление</a:t>
            </a:r>
            <a:r>
              <a:rPr lang="en-US" b="1" dirty="0" smtClean="0">
                <a:solidFill>
                  <a:srgbClr val="800000"/>
                </a:solidFill>
              </a:rPr>
              <a:t>:</a:t>
            </a:r>
            <a:r>
              <a:rPr lang="ru-RU" b="1" dirty="0" smtClean="0">
                <a:solidFill>
                  <a:srgbClr val="800000"/>
                </a:solidFill>
              </a:rPr>
              <a:t> ( Из воспоминаний музейного работника) /</a:t>
            </a:r>
            <a:r>
              <a:rPr lang="ru-RU" b="1" dirty="0" err="1" smtClean="0">
                <a:solidFill>
                  <a:srgbClr val="800000"/>
                </a:solidFill>
              </a:rPr>
              <a:t>Предисл.А.К.Лебедева</a:t>
            </a:r>
            <a:r>
              <a:rPr lang="ru-RU" b="1" dirty="0" smtClean="0">
                <a:solidFill>
                  <a:srgbClr val="800000"/>
                </a:solidFill>
              </a:rPr>
              <a:t>. – Москва </a:t>
            </a:r>
            <a:r>
              <a:rPr lang="en-US" b="1" dirty="0" smtClean="0">
                <a:solidFill>
                  <a:srgbClr val="800000"/>
                </a:solidFill>
              </a:rPr>
              <a:t>: </a:t>
            </a:r>
            <a:r>
              <a:rPr lang="ru-RU" b="1" dirty="0" smtClean="0">
                <a:solidFill>
                  <a:srgbClr val="800000"/>
                </a:solidFill>
              </a:rPr>
              <a:t>Изобраз.искусство,1980. – 144с</a:t>
            </a:r>
            <a:r>
              <a:rPr lang="ru-RU" dirty="0" smtClean="0">
                <a:solidFill>
                  <a:srgbClr val="800000"/>
                </a:solidFill>
              </a:rPr>
              <a:t>.</a:t>
            </a:r>
          </a:p>
          <a:p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Книга рассказывает о </a:t>
            </a:r>
            <a:r>
              <a:rPr lang="ru-RU" dirty="0" err="1" smtClean="0">
                <a:solidFill>
                  <a:srgbClr val="002060"/>
                </a:solidFill>
              </a:rPr>
              <a:t>Гос.русском</a:t>
            </a:r>
            <a:r>
              <a:rPr lang="ru-RU" dirty="0" smtClean="0">
                <a:solidFill>
                  <a:srgbClr val="002060"/>
                </a:solidFill>
              </a:rPr>
              <a:t> музее в период </a:t>
            </a:r>
            <a:r>
              <a:rPr lang="ru-RU" dirty="0" err="1" smtClean="0">
                <a:solidFill>
                  <a:srgbClr val="002060"/>
                </a:solidFill>
              </a:rPr>
              <a:t>ВОВ,о</a:t>
            </a:r>
            <a:r>
              <a:rPr lang="ru-RU" dirty="0" smtClean="0">
                <a:solidFill>
                  <a:srgbClr val="002060"/>
                </a:solidFill>
              </a:rPr>
              <a:t> спасении его культурных </a:t>
            </a:r>
          </a:p>
          <a:p>
            <a:r>
              <a:rPr lang="ru-RU" dirty="0">
                <a:solidFill>
                  <a:srgbClr val="002060"/>
                </a:solidFill>
              </a:rPr>
              <a:t>ц</a:t>
            </a:r>
            <a:r>
              <a:rPr lang="ru-RU" dirty="0" smtClean="0">
                <a:solidFill>
                  <a:srgbClr val="002060"/>
                </a:solidFill>
              </a:rPr>
              <a:t>енностей в условиях блокады Ленинграда,</a:t>
            </a:r>
          </a:p>
          <a:p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 культурно – просветительской и выставочной</a:t>
            </a:r>
          </a:p>
          <a:p>
            <a:r>
              <a:rPr lang="ru-RU" dirty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еятельности в осажденном городе.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9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3"/>
            <a:ext cx="932769" cy="6907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-243408"/>
            <a:ext cx="3456732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t="4851" r="10400" b="3801"/>
          <a:stretch/>
        </p:blipFill>
        <p:spPr>
          <a:xfrm>
            <a:off x="1475656" y="1131612"/>
            <a:ext cx="2358636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1131612"/>
            <a:ext cx="4515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Николай Тихонов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Ленинград принимает бой</a:t>
            </a:r>
            <a:r>
              <a:rPr lang="en-US" b="1" dirty="0" smtClean="0">
                <a:solidFill>
                  <a:srgbClr val="800000"/>
                </a:solidFill>
              </a:rPr>
              <a:t>: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smtClean="0">
                <a:solidFill>
                  <a:srgbClr val="800000"/>
                </a:solidFill>
              </a:rPr>
              <a:t> (очерки о днях осажденного города) / Николай Тихонов. – Москва </a:t>
            </a:r>
            <a:r>
              <a:rPr lang="en-US" b="1" dirty="0" smtClean="0">
                <a:solidFill>
                  <a:srgbClr val="800000"/>
                </a:solidFill>
              </a:rPr>
              <a:t>: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</a:rPr>
              <a:t>Гослитиздат</a:t>
            </a:r>
            <a:r>
              <a:rPr lang="ru-RU" b="1" dirty="0" smtClean="0">
                <a:solidFill>
                  <a:srgbClr val="800000"/>
                </a:solidFill>
              </a:rPr>
              <a:t>, 1959. – 478 с.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Это короткие описания, отдельные зарисовки, небольшие эпизоды из ленинградской жизни, охватывающие период с мая по конец января 1944 года.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0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6" y="0"/>
            <a:ext cx="932769" cy="6907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3150" r="9005" b="2351"/>
          <a:stretch/>
        </p:blipFill>
        <p:spPr>
          <a:xfrm>
            <a:off x="1429668" y="1026555"/>
            <a:ext cx="2320000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1037110"/>
            <a:ext cx="59052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800000"/>
                </a:solidFill>
              </a:rPr>
              <a:t>Кислицын</a:t>
            </a:r>
            <a:r>
              <a:rPr lang="ru-RU" b="1" dirty="0" smtClean="0">
                <a:solidFill>
                  <a:srgbClr val="800000"/>
                </a:solidFill>
              </a:rPr>
              <a:t> Н.Г.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Ленинград не сдается / Н.Г. </a:t>
            </a:r>
            <a:r>
              <a:rPr lang="ru-RU" b="1" dirty="0" err="1" smtClean="0">
                <a:solidFill>
                  <a:srgbClr val="800000"/>
                </a:solidFill>
              </a:rPr>
              <a:t>Кислицин</a:t>
            </a:r>
            <a:r>
              <a:rPr lang="ru-RU" b="1" dirty="0" smtClean="0">
                <a:solidFill>
                  <a:srgbClr val="800000"/>
                </a:solidFill>
              </a:rPr>
              <a:t> .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 – Москва </a:t>
            </a:r>
            <a:r>
              <a:rPr lang="en-US" b="1" dirty="0" smtClean="0">
                <a:solidFill>
                  <a:srgbClr val="800000"/>
                </a:solidFill>
              </a:rPr>
              <a:t>:</a:t>
            </a:r>
            <a:r>
              <a:rPr lang="ru-RU" b="1" dirty="0" smtClean="0">
                <a:solidFill>
                  <a:srgbClr val="800000"/>
                </a:solidFill>
              </a:rPr>
              <a:t>Прогресс, 1991. – 336 с.</a:t>
            </a:r>
          </a:p>
          <a:p>
            <a:endParaRPr lang="ru-RU" b="1" dirty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книге повествуется о перипетиях героической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Обороны Ленинграда в годы ВОВ. Автор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Стремится правдиво рассказать о ходе битвы за </a:t>
            </a:r>
          </a:p>
          <a:p>
            <a:r>
              <a:rPr lang="ru-RU" dirty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ород и жизни ленинградцев в условиях 900-</a:t>
            </a:r>
          </a:p>
          <a:p>
            <a:r>
              <a:rPr lang="ru-RU" dirty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невной </a:t>
            </a:r>
            <a:r>
              <a:rPr lang="ru-RU" dirty="0" err="1" smtClean="0">
                <a:solidFill>
                  <a:srgbClr val="002060"/>
                </a:solidFill>
              </a:rPr>
              <a:t>блокады,с</a:t>
            </a:r>
            <a:r>
              <a:rPr lang="ru-RU" dirty="0" smtClean="0">
                <a:solidFill>
                  <a:srgbClr val="002060"/>
                </a:solidFill>
              </a:rPr>
              <a:t> вершины минувших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десятилетий осмыслить и оценить, насколько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были оправданы жертвы ,принесенные ради</a:t>
            </a:r>
          </a:p>
          <a:p>
            <a:r>
              <a:rPr lang="ru-RU" dirty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остижения победы.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-243408"/>
            <a:ext cx="3456732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9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5616" y="334273"/>
            <a:ext cx="7074289" cy="13696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ah-RU" sz="2400" b="1" dirty="0" smtClean="0">
                <a:solidFill>
                  <a:schemeClr val="accent6">
                    <a:lumMod val="50000"/>
                  </a:schemeClr>
                </a:solidFill>
              </a:rPr>
              <a:t>Преподаватели и сотрудники ЯПИ и ЯГУ - участники блокады и освобождения города-героя Ленинграда</a:t>
            </a:r>
          </a:p>
          <a:p>
            <a:pPr algn="ctr"/>
            <a:endParaRPr lang="ru-RU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98003" y="2124271"/>
            <a:ext cx="7654244" cy="4443404"/>
            <a:chOff x="1016806" y="2208609"/>
            <a:chExt cx="7654244" cy="4443404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597" y="2218488"/>
              <a:ext cx="1459167" cy="19511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218488"/>
              <a:ext cx="1471472" cy="19511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081" y="2208609"/>
              <a:ext cx="1442003" cy="19235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2208609"/>
              <a:ext cx="1529445" cy="19511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081" y="4653154"/>
              <a:ext cx="1512168" cy="19464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16806" y="3790947"/>
              <a:ext cx="1482047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Андреев Николай Иванович</a:t>
              </a:r>
              <a:endParaRPr lang="ru-RU" sz="12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7046" y="3789038"/>
              <a:ext cx="1515223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 err="1" smtClean="0">
                  <a:solidFill>
                    <a:schemeClr val="accent2">
                      <a:lumMod val="50000"/>
                    </a:schemeClr>
                  </a:solidFill>
                </a:rPr>
                <a:t>Асекритова</a:t>
              </a:r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 Велена Николаевна</a:t>
              </a:r>
              <a:endParaRPr lang="ru-RU" sz="12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70636" y="3790947"/>
              <a:ext cx="1436448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Захарова Мария Егоровна</a:t>
              </a:r>
              <a:endParaRPr lang="ru-RU" sz="12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2280" y="3790947"/>
              <a:ext cx="1529445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Никифоров Георгий Афанасьевич</a:t>
              </a:r>
              <a:endParaRPr lang="ru-RU" sz="12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65081" y="6170396"/>
              <a:ext cx="1512168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 err="1" smtClean="0">
                  <a:solidFill>
                    <a:schemeClr val="accent2">
                      <a:lumMod val="50000"/>
                    </a:schemeClr>
                  </a:solidFill>
                </a:rPr>
                <a:t>Пакина</a:t>
              </a:r>
              <a:r>
                <a:rPr lang="ru-RU" sz="12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 Александра Михайловна</a:t>
              </a:r>
              <a:endParaRPr lang="ru-RU" sz="12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5" name="Рисунок 14" descr="Крылов ДМ.tif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31433" y="4669128"/>
              <a:ext cx="1440836" cy="1824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 descr="Местников РИ2.tif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60198" y="4624122"/>
              <a:ext cx="1510852" cy="1944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Рисунок 16" descr="Романов НС.tif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44597" y="4653154"/>
              <a:ext cx="1430608" cy="1683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044597" y="6137889"/>
              <a:ext cx="1430608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rgbClr val="800000"/>
                  </a:solidFill>
                </a:rPr>
                <a:t>Романов Никон Семенович </a:t>
              </a:r>
              <a:endParaRPr lang="ru-RU" sz="1200" b="1" i="1" dirty="0">
                <a:solidFill>
                  <a:srgbClr val="8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0198" y="6190348"/>
              <a:ext cx="1510852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 err="1" smtClean="0">
                  <a:solidFill>
                    <a:srgbClr val="800000"/>
                  </a:solidFill>
                </a:rPr>
                <a:t>Местников</a:t>
              </a:r>
              <a:r>
                <a:rPr lang="ru-RU" sz="1200" b="1" i="1" dirty="0" smtClean="0">
                  <a:solidFill>
                    <a:srgbClr val="800000"/>
                  </a:solidFill>
                </a:rPr>
                <a:t> Роман Иннокентьевич</a:t>
              </a:r>
              <a:endParaRPr lang="ru-RU" sz="1200" b="1" i="1" dirty="0">
                <a:solidFill>
                  <a:srgbClr val="8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31433" y="6156168"/>
              <a:ext cx="1440836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rgbClr val="800000"/>
                  </a:solidFill>
                </a:rPr>
                <a:t>Крылов Дмитрий Михайлович</a:t>
              </a:r>
              <a:endParaRPr lang="ru-RU" sz="1200" b="1" i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0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colorTemperature colorTemp="11200"/>
                    </a14:imgEffect>
                    <a14:imgEffect>
                      <a14:saturation sat="320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/>
          <a:stretch>
            <a:fillRect l="-33000" t="-1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2488" y="332656"/>
            <a:ext cx="42195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b="1" i="1" dirty="0" smtClean="0">
                <a:solidFill>
                  <a:srgbClr val="FFC000"/>
                </a:solidFill>
              </a:rPr>
              <a:t>Ленинградский </a:t>
            </a:r>
            <a:r>
              <a:rPr lang="ru-RU" b="1" i="1" dirty="0">
                <a:solidFill>
                  <a:srgbClr val="FFC000"/>
                </a:solidFill>
              </a:rPr>
              <a:t>салют</a:t>
            </a:r>
          </a:p>
          <a:p>
            <a:endParaRPr lang="ru-RU" i="1" dirty="0">
              <a:solidFill>
                <a:srgbClr val="FFC000"/>
              </a:solidFill>
            </a:endParaRPr>
          </a:p>
          <a:p>
            <a:r>
              <a:rPr lang="ru-RU" i="1" dirty="0">
                <a:solidFill>
                  <a:srgbClr val="FFC000"/>
                </a:solidFill>
              </a:rPr>
              <a:t>...И снова мир с восторгом слышит </a:t>
            </a:r>
          </a:p>
          <a:p>
            <a:r>
              <a:rPr lang="ru-RU" i="1" dirty="0">
                <a:solidFill>
                  <a:srgbClr val="FFC000"/>
                </a:solidFill>
              </a:rPr>
              <a:t>салюта русского раскат. </a:t>
            </a:r>
          </a:p>
          <a:p>
            <a:r>
              <a:rPr lang="ru-RU" i="1" dirty="0">
                <a:solidFill>
                  <a:srgbClr val="FFC000"/>
                </a:solidFill>
              </a:rPr>
              <a:t>О, это полной грудью дышит </a:t>
            </a:r>
          </a:p>
          <a:p>
            <a:r>
              <a:rPr lang="ru-RU" i="1" dirty="0">
                <a:solidFill>
                  <a:srgbClr val="FFC000"/>
                </a:solidFill>
              </a:rPr>
              <a:t>освобожденный Ленинград!</a:t>
            </a:r>
          </a:p>
          <a:p>
            <a:endParaRPr lang="ru-RU" i="1" dirty="0">
              <a:solidFill>
                <a:srgbClr val="FFC000"/>
              </a:solidFill>
            </a:endParaRPr>
          </a:p>
          <a:p>
            <a:r>
              <a:rPr lang="ru-RU" i="1" dirty="0">
                <a:solidFill>
                  <a:srgbClr val="FFC000"/>
                </a:solidFill>
              </a:rPr>
              <a:t>...Мы помним осень, сорок первый, </a:t>
            </a:r>
          </a:p>
          <a:p>
            <a:r>
              <a:rPr lang="ru-RU" i="1" dirty="0">
                <a:solidFill>
                  <a:srgbClr val="FFC000"/>
                </a:solidFill>
              </a:rPr>
              <a:t>прозрачный воздух тех ночей, </a:t>
            </a:r>
          </a:p>
          <a:p>
            <a:r>
              <a:rPr lang="ru-RU" i="1" dirty="0">
                <a:solidFill>
                  <a:srgbClr val="FFC000"/>
                </a:solidFill>
              </a:rPr>
              <a:t>когда, как плети, часто, мерно </a:t>
            </a:r>
          </a:p>
          <a:p>
            <a:r>
              <a:rPr lang="ru-RU" i="1" dirty="0">
                <a:solidFill>
                  <a:srgbClr val="FFC000"/>
                </a:solidFill>
              </a:rPr>
              <a:t>свистели бомбы палачей.</a:t>
            </a:r>
          </a:p>
          <a:p>
            <a:endParaRPr lang="ru-RU" i="1" dirty="0">
              <a:solidFill>
                <a:srgbClr val="FFC000"/>
              </a:solidFill>
            </a:endParaRPr>
          </a:p>
          <a:p>
            <a:r>
              <a:rPr lang="ru-RU" i="1" dirty="0">
                <a:solidFill>
                  <a:srgbClr val="FFC000"/>
                </a:solidFill>
              </a:rPr>
              <a:t>Но мы, смиряя страх и плач, </a:t>
            </a:r>
          </a:p>
          <a:p>
            <a:r>
              <a:rPr lang="ru-RU" i="1" dirty="0">
                <a:solidFill>
                  <a:srgbClr val="FFC000"/>
                </a:solidFill>
              </a:rPr>
              <a:t>твердили, диким взрывам внемля: </a:t>
            </a:r>
          </a:p>
          <a:p>
            <a:r>
              <a:rPr lang="ru-RU" i="1" dirty="0">
                <a:solidFill>
                  <a:srgbClr val="FFC000"/>
                </a:solidFill>
              </a:rPr>
              <a:t>- Ты проиграл войну, палач, </a:t>
            </a:r>
          </a:p>
          <a:p>
            <a:r>
              <a:rPr lang="ru-RU" i="1" dirty="0">
                <a:solidFill>
                  <a:srgbClr val="FFC000"/>
                </a:solidFill>
              </a:rPr>
              <a:t>едва вступил на нашу землю</a:t>
            </a:r>
            <a:r>
              <a:rPr lang="ru-RU" i="1" dirty="0" smtClean="0">
                <a:solidFill>
                  <a:srgbClr val="FFC000"/>
                </a:solidFill>
              </a:rPr>
              <a:t>!</a:t>
            </a:r>
          </a:p>
          <a:p>
            <a:endParaRPr lang="ru-RU" i="1" dirty="0">
              <a:solidFill>
                <a:srgbClr val="FFC000"/>
              </a:solidFill>
            </a:endParaRPr>
          </a:p>
          <a:p>
            <a:r>
              <a:rPr lang="ru-RU" i="1" dirty="0" smtClean="0">
                <a:solidFill>
                  <a:srgbClr val="FFC000"/>
                </a:solidFill>
              </a:rPr>
              <a:t>     27 января 1944 г. , Ольга </a:t>
            </a:r>
            <a:r>
              <a:rPr lang="ru-RU" i="1" dirty="0" err="1" smtClean="0">
                <a:solidFill>
                  <a:srgbClr val="FFC000"/>
                </a:solidFill>
              </a:rPr>
              <a:t>Берггольц</a:t>
            </a:r>
            <a:endParaRPr lang="ru-RU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98" y="3817600"/>
            <a:ext cx="2605398" cy="1772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6"/>
            <a:ext cx="2208516" cy="1561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76459"/>
            <a:ext cx="3312368" cy="2273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098" y="836712"/>
            <a:ext cx="8280920" cy="2677656"/>
          </a:xfrm>
          <a:prstGeom prst="rect">
            <a:avLst/>
          </a:prstGeom>
          <a:solidFill>
            <a:srgbClr val="FA5A12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400" dirty="0" smtClean="0">
                <a:solidFill>
                  <a:srgbClr val="FFFFFF"/>
                </a:solidFill>
              </a:rPr>
              <a:t>Блокада </a:t>
            </a:r>
            <a:r>
              <a:rPr lang="ru-RU" sz="2400" dirty="0">
                <a:solidFill>
                  <a:srgbClr val="FFFFFF"/>
                </a:solidFill>
              </a:rPr>
              <a:t>Ленинграда - трагичная и великая страница российской истории, унесшая более </a:t>
            </a:r>
            <a:r>
              <a:rPr lang="ru-RU" sz="2400" dirty="0" smtClean="0">
                <a:solidFill>
                  <a:srgbClr val="FFFFFF"/>
                </a:solidFill>
              </a:rPr>
              <a:t>1 миллиона </a:t>
            </a:r>
            <a:r>
              <a:rPr lang="ru-RU" sz="2400" dirty="0">
                <a:solidFill>
                  <a:srgbClr val="FFFFFF"/>
                </a:solidFill>
              </a:rPr>
              <a:t>человеческих жизней. Это самая продолжительная и страшная осада города за всю историю человечества. Почти 900 дней боли и страдания, мужества и самоотверженности. Воспоминания о блокаде Ленинграда людей, переживших её, их письма и дневники открывают нам страшную картину. </a:t>
            </a:r>
          </a:p>
        </p:txBody>
      </p:sp>
    </p:spTree>
    <p:extLst>
      <p:ext uri="{BB962C8B-B14F-4D97-AF65-F5344CB8AC3E}">
        <p14:creationId xmlns:p14="http://schemas.microsoft.com/office/powerpoint/2010/main" val="2516083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82055" y="2987218"/>
            <a:ext cx="6875725" cy="9012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6" b="89691" l="400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3456384" cy="26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52" y="1227081"/>
            <a:ext cx="258245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2795756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книгу вошли документальные повести, повествующие о бессмертном подвиге ленинградцев в тяжелые 900 дней и ночей блокады Ленинграда.</a:t>
            </a:r>
          </a:p>
          <a:p>
            <a:pPr algn="just">
              <a:buFontTx/>
              <a:buNone/>
            </a:pPr>
            <a:r>
              <a:rPr lang="ru-RU" dirty="0">
                <a:solidFill>
                  <a:srgbClr val="002060"/>
                </a:solidFill>
              </a:rPr>
              <a:t>     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сборник также включены выступления, статьи и очерки О. </a:t>
            </a:r>
            <a:r>
              <a:rPr lang="ru-RU" dirty="0" err="1" smtClean="0">
                <a:solidFill>
                  <a:srgbClr val="002060"/>
                </a:solidFill>
              </a:rPr>
              <a:t>Берггольц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разных </a:t>
            </a:r>
            <a:r>
              <a:rPr lang="ru-RU" dirty="0" smtClean="0">
                <a:solidFill>
                  <a:srgbClr val="002060"/>
                </a:solidFill>
              </a:rPr>
              <a:t>лет.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277" y="1226096"/>
            <a:ext cx="4213922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    </a:t>
            </a:r>
            <a:r>
              <a:rPr lang="en-US" sz="1600" b="1" dirty="0" smtClean="0">
                <a:solidFill>
                  <a:srgbClr val="800000"/>
                </a:solidFill>
              </a:rPr>
              <a:t>900 </a:t>
            </a:r>
            <a:r>
              <a:rPr lang="ru-RU" sz="1600" b="1" dirty="0" smtClean="0">
                <a:solidFill>
                  <a:srgbClr val="800000"/>
                </a:solidFill>
              </a:rPr>
              <a:t>героических дней : сб. док. и материалов о </a:t>
            </a:r>
            <a:r>
              <a:rPr lang="ru-RU" sz="1600" b="1" dirty="0" err="1" smtClean="0">
                <a:solidFill>
                  <a:srgbClr val="800000"/>
                </a:solidFill>
              </a:rPr>
              <a:t>героич</a:t>
            </a:r>
            <a:r>
              <a:rPr lang="ru-RU" sz="1600" b="1" dirty="0" smtClean="0">
                <a:solidFill>
                  <a:srgbClr val="800000"/>
                </a:solidFill>
              </a:rPr>
              <a:t>. борьбе трудящихся Ленинграда в 1941-1944 гг. / </a:t>
            </a:r>
            <a:r>
              <a:rPr lang="en-US" sz="1600" b="1" dirty="0" smtClean="0">
                <a:solidFill>
                  <a:srgbClr val="800000"/>
                </a:solidFill>
              </a:rPr>
              <a:t>[</a:t>
            </a:r>
            <a:r>
              <a:rPr lang="ru-RU" sz="1600" b="1" dirty="0" smtClean="0">
                <a:solidFill>
                  <a:srgbClr val="800000"/>
                </a:solidFill>
              </a:rPr>
              <a:t>сост.: Х. Х. Камалов, Р. В. </a:t>
            </a:r>
            <a:r>
              <a:rPr lang="ru-RU" sz="1600" b="1" dirty="0" err="1" smtClean="0">
                <a:solidFill>
                  <a:srgbClr val="800000"/>
                </a:solidFill>
              </a:rPr>
              <a:t>Серднак</a:t>
            </a:r>
            <a:r>
              <a:rPr lang="ru-RU" sz="1600" b="1" dirty="0" smtClean="0">
                <a:solidFill>
                  <a:srgbClr val="800000"/>
                </a:solidFill>
              </a:rPr>
              <a:t>, Ю. С. Токарев</a:t>
            </a:r>
            <a:r>
              <a:rPr lang="en-US" sz="1600" b="1" dirty="0" smtClean="0">
                <a:solidFill>
                  <a:srgbClr val="800000"/>
                </a:solidFill>
              </a:rPr>
              <a:t>]</a:t>
            </a:r>
            <a:r>
              <a:rPr lang="ru-RU" sz="1600" b="1" dirty="0" smtClean="0">
                <a:solidFill>
                  <a:srgbClr val="800000"/>
                </a:solidFill>
              </a:rPr>
              <a:t>. – Москва ; Ленинград : Наука, 1966. – 422, </a:t>
            </a:r>
            <a:r>
              <a:rPr lang="en-US" sz="1600" b="1" dirty="0" smtClean="0">
                <a:solidFill>
                  <a:srgbClr val="800000"/>
                </a:solidFill>
              </a:rPr>
              <a:t>[</a:t>
            </a:r>
            <a:r>
              <a:rPr lang="ru-RU" sz="1600" b="1" dirty="0" smtClean="0">
                <a:solidFill>
                  <a:srgbClr val="800000"/>
                </a:solidFill>
              </a:rPr>
              <a:t>2</a:t>
            </a:r>
            <a:r>
              <a:rPr lang="en-US" sz="1600" b="1" dirty="0" smtClean="0">
                <a:solidFill>
                  <a:srgbClr val="800000"/>
                </a:solidFill>
              </a:rPr>
              <a:t>]</a:t>
            </a:r>
            <a:r>
              <a:rPr lang="ru-RU" sz="1600" b="1" dirty="0" smtClean="0">
                <a:solidFill>
                  <a:srgbClr val="800000"/>
                </a:solidFill>
              </a:rPr>
              <a:t> с. </a:t>
            </a:r>
            <a:endParaRPr lang="ru-RU" sz="1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82055" y="2987218"/>
            <a:ext cx="6875725" cy="9012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6" b="89691" l="400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3456384" cy="26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700808"/>
            <a:ext cx="72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1501" y="934636"/>
            <a:ext cx="4448765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800000"/>
                </a:solidFill>
              </a:rPr>
              <a:t>Князев, Г. А. </a:t>
            </a:r>
          </a:p>
          <a:p>
            <a:pPr algn="just"/>
            <a:r>
              <a:rPr lang="ru-RU" sz="1600" b="1" dirty="0" smtClean="0">
                <a:solidFill>
                  <a:srgbClr val="800000"/>
                </a:solidFill>
              </a:rPr>
              <a:t>Дни великих испытаний :  дневники 1941-1945 / Георгий Алексеевич Князев. – Санкт- Петербург : Наука, 2009. – 1218, </a:t>
            </a:r>
            <a:r>
              <a:rPr lang="en-US" sz="1600" b="1" dirty="0" smtClean="0">
                <a:solidFill>
                  <a:srgbClr val="800000"/>
                </a:solidFill>
              </a:rPr>
              <a:t>[</a:t>
            </a:r>
            <a:r>
              <a:rPr lang="ru-RU" sz="1600" b="1" dirty="0" smtClean="0">
                <a:solidFill>
                  <a:srgbClr val="800000"/>
                </a:solidFill>
              </a:rPr>
              <a:t>5</a:t>
            </a:r>
            <a:r>
              <a:rPr lang="en-US" sz="1600" b="1" dirty="0" smtClean="0">
                <a:solidFill>
                  <a:srgbClr val="800000"/>
                </a:solidFill>
              </a:rPr>
              <a:t>]</a:t>
            </a:r>
            <a:r>
              <a:rPr lang="ru-RU" sz="1600" b="1" dirty="0" smtClean="0">
                <a:solidFill>
                  <a:srgbClr val="800000"/>
                </a:solidFill>
              </a:rPr>
              <a:t> с.</a:t>
            </a:r>
            <a:endParaRPr lang="ru-RU" sz="1600" b="1" dirty="0">
              <a:solidFill>
                <a:srgbClr val="800000"/>
              </a:solidFill>
            </a:endParaRPr>
          </a:p>
        </p:txBody>
      </p:sp>
      <p:pic>
        <p:nvPicPr>
          <p:cNvPr id="2052" name="Picture 4" descr="https://lh6.googleusercontent.com/-QFRWpiQYpIE/TWubWeIZUqI/AAAAAAAAAHk/UxQ8iIkz7o4/s1600/1095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93" y="1057235"/>
            <a:ext cx="227847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8333" y="2039362"/>
            <a:ext cx="41404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bg1"/>
                </a:solidFill>
              </a:rPr>
              <a:t>    </a:t>
            </a:r>
            <a:r>
              <a:rPr lang="ru-RU" dirty="0" smtClean="0">
                <a:solidFill>
                  <a:srgbClr val="002060"/>
                </a:solidFill>
              </a:rPr>
              <a:t>Ежедневные </a:t>
            </a:r>
            <a:r>
              <a:rPr lang="ru-RU" dirty="0">
                <a:solidFill>
                  <a:srgbClr val="002060"/>
                </a:solidFill>
              </a:rPr>
              <a:t>записи блокадного дневника Г</a:t>
            </a:r>
            <a:r>
              <a:rPr lang="ru-RU" dirty="0" smtClean="0">
                <a:solidFill>
                  <a:srgbClr val="002060"/>
                </a:solidFill>
              </a:rPr>
              <a:t>. А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Князева - </a:t>
            </a:r>
            <a:r>
              <a:rPr lang="ru-RU" dirty="0">
                <a:solidFill>
                  <a:srgbClr val="002060"/>
                </a:solidFill>
              </a:rPr>
              <a:t>директора Архива АН </a:t>
            </a:r>
            <a:r>
              <a:rPr lang="ru-RU" dirty="0" smtClean="0">
                <a:solidFill>
                  <a:srgbClr val="002060"/>
                </a:solidFill>
              </a:rPr>
              <a:t>СССР, </a:t>
            </a:r>
            <a:r>
              <a:rPr lang="ru-RU" dirty="0">
                <a:solidFill>
                  <a:srgbClr val="002060"/>
                </a:solidFill>
              </a:rPr>
              <a:t>историка и </a:t>
            </a:r>
            <a:r>
              <a:rPr lang="ru-RU" dirty="0" smtClean="0">
                <a:solidFill>
                  <a:srgbClr val="002060"/>
                </a:solidFill>
              </a:rPr>
              <a:t>архивиста - включают </a:t>
            </a:r>
            <a:r>
              <a:rPr lang="ru-RU" dirty="0">
                <a:solidFill>
                  <a:srgbClr val="002060"/>
                </a:solidFill>
              </a:rPr>
              <a:t>не только события частной жизни автора, что само по себе, учитывая условия блокады, делает их уникальным историческим документом, но и содержит сведения о положении на фронтах, быте и </a:t>
            </a:r>
            <a:r>
              <a:rPr lang="ru-RU" dirty="0" smtClean="0">
                <a:solidFill>
                  <a:srgbClr val="002060"/>
                </a:solidFill>
              </a:rPr>
              <a:t>настроениях жителей </a:t>
            </a:r>
            <a:r>
              <a:rPr lang="ru-RU" dirty="0">
                <a:solidFill>
                  <a:srgbClr val="002060"/>
                </a:solidFill>
              </a:rPr>
              <a:t>города, работе Академии наук и ее учреждений, комиссии по истории Академии наук Г</a:t>
            </a:r>
            <a:r>
              <a:rPr lang="ru-RU" dirty="0" smtClean="0">
                <a:solidFill>
                  <a:srgbClr val="002060"/>
                </a:solidFill>
              </a:rPr>
              <a:t>. А</a:t>
            </a:r>
            <a:r>
              <a:rPr lang="ru-RU" dirty="0">
                <a:solidFill>
                  <a:srgbClr val="002060"/>
                </a:solidFill>
              </a:rPr>
              <a:t>. Князев пишет, как спасали архивы Пулковской обсерватории, Института русской литературы (Пушкинский Дом), рукописное наследие умерших во время войны ученых.</a:t>
            </a:r>
          </a:p>
        </p:txBody>
      </p:sp>
    </p:spTree>
    <p:extLst>
      <p:ext uri="{BB962C8B-B14F-4D97-AF65-F5344CB8AC3E}">
        <p14:creationId xmlns:p14="http://schemas.microsoft.com/office/powerpoint/2010/main" val="2321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82055" y="2987218"/>
            <a:ext cx="6875725" cy="9012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6" b="89691" l="400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3456384" cy="26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29" y="1001440"/>
            <a:ext cx="279962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980728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 smtClean="0">
                <a:solidFill>
                  <a:srgbClr val="800000"/>
                </a:solidFill>
              </a:rPr>
              <a:t>Мелуа</a:t>
            </a:r>
            <a:r>
              <a:rPr lang="ru-RU" sz="1600" b="1" dirty="0" smtClean="0">
                <a:solidFill>
                  <a:srgbClr val="800000"/>
                </a:solidFill>
              </a:rPr>
              <a:t>, А. И. </a:t>
            </a:r>
          </a:p>
          <a:p>
            <a:pPr algn="just"/>
            <a:r>
              <a:rPr lang="ru-RU" sz="1600" b="1" dirty="0" smtClean="0">
                <a:solidFill>
                  <a:srgbClr val="800000"/>
                </a:solidFill>
              </a:rPr>
              <a:t>Блокада Ленинграда : </a:t>
            </a:r>
            <a:r>
              <a:rPr lang="en-US" sz="1600" b="1" dirty="0" smtClean="0">
                <a:solidFill>
                  <a:srgbClr val="800000"/>
                </a:solidFill>
              </a:rPr>
              <a:t>[</a:t>
            </a:r>
            <a:r>
              <a:rPr lang="ru-RU" sz="1600" b="1" dirty="0" smtClean="0">
                <a:solidFill>
                  <a:srgbClr val="800000"/>
                </a:solidFill>
              </a:rPr>
              <a:t>энциклопедия</a:t>
            </a:r>
            <a:r>
              <a:rPr lang="en-US" sz="1600" b="1" dirty="0" smtClean="0">
                <a:solidFill>
                  <a:srgbClr val="800000"/>
                </a:solidFill>
              </a:rPr>
              <a:t>]</a:t>
            </a:r>
            <a:r>
              <a:rPr lang="ru-RU" sz="1600" b="1" dirty="0" smtClean="0">
                <a:solidFill>
                  <a:srgbClr val="800000"/>
                </a:solidFill>
              </a:rPr>
              <a:t> / А. И. </a:t>
            </a:r>
            <a:r>
              <a:rPr lang="ru-RU" sz="1600" b="1" dirty="0" err="1" smtClean="0">
                <a:solidFill>
                  <a:srgbClr val="800000"/>
                </a:solidFill>
              </a:rPr>
              <a:t>Мелуа</a:t>
            </a:r>
            <a:r>
              <a:rPr lang="ru-RU" sz="1600" b="1" dirty="0" smtClean="0">
                <a:solidFill>
                  <a:srgbClr val="800000"/>
                </a:solidFill>
              </a:rPr>
              <a:t>. – Москва ;</a:t>
            </a:r>
            <a:r>
              <a:rPr lang="ru-RU" sz="1600" b="1" dirty="0" err="1" smtClean="0">
                <a:solidFill>
                  <a:srgbClr val="800000"/>
                </a:solidFill>
              </a:rPr>
              <a:t>Санкт-Петербург:Изд-во</a:t>
            </a:r>
            <a:r>
              <a:rPr lang="ru-RU" sz="1600" b="1" dirty="0" smtClean="0">
                <a:solidFill>
                  <a:srgbClr val="800000"/>
                </a:solidFill>
              </a:rPr>
              <a:t>   </a:t>
            </a:r>
            <a:r>
              <a:rPr lang="ru-RU" sz="1600" b="1" dirty="0" err="1" smtClean="0">
                <a:solidFill>
                  <a:srgbClr val="800000"/>
                </a:solidFill>
              </a:rPr>
              <a:t>Гуманистика</a:t>
            </a:r>
            <a:r>
              <a:rPr lang="ru-RU" sz="1600" b="1" dirty="0" smtClean="0">
                <a:solidFill>
                  <a:srgbClr val="800000"/>
                </a:solidFill>
              </a:rPr>
              <a:t>», 1999. – 671, </a:t>
            </a:r>
            <a:r>
              <a:rPr lang="en-US" sz="1600" b="1" dirty="0" smtClean="0">
                <a:solidFill>
                  <a:srgbClr val="800000"/>
                </a:solidFill>
              </a:rPr>
              <a:t>[</a:t>
            </a:r>
            <a:r>
              <a:rPr lang="ru-RU" sz="1600" b="1" dirty="0" smtClean="0">
                <a:solidFill>
                  <a:srgbClr val="800000"/>
                </a:solidFill>
              </a:rPr>
              <a:t>1</a:t>
            </a:r>
            <a:r>
              <a:rPr lang="en-US" sz="1600" b="1" dirty="0" smtClean="0">
                <a:solidFill>
                  <a:srgbClr val="800000"/>
                </a:solidFill>
              </a:rPr>
              <a:t>]</a:t>
            </a:r>
            <a:r>
              <a:rPr lang="ru-RU" sz="1600" b="1" dirty="0" smtClean="0">
                <a:solidFill>
                  <a:srgbClr val="800000"/>
                </a:solidFill>
              </a:rPr>
              <a:t> с. 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0024" y="2438746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chemeClr val="bg1"/>
                </a:solidFill>
              </a:rPr>
              <a:t>    </a:t>
            </a:r>
            <a:r>
              <a:rPr lang="ru-RU" dirty="0" smtClean="0">
                <a:solidFill>
                  <a:srgbClr val="002060"/>
                </a:solidFill>
              </a:rPr>
              <a:t>Включает биографии граждан, внесших большой вклад в решение  различных задач защиты Ленинграда в годы блокады, обеспечение жизнедеятельности города, развитие его промышленности и науки в интересах обороны и процветания страны.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Мои документы\Мои рисунки\70 снятия блокады\Изображение 003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544" y="1097669"/>
            <a:ext cx="2778412" cy="3600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82055" y="2987218"/>
            <a:ext cx="6875725" cy="9012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36" b="89691" l="400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3456384" cy="26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4048" y="220505"/>
            <a:ext cx="3165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u="sng" dirty="0">
                <a:solidFill>
                  <a:srgbClr val="C00000"/>
                </a:solidFill>
              </a:rPr>
              <a:t>Из </a:t>
            </a:r>
            <a:r>
              <a:rPr lang="ru-RU" sz="2400" u="sng" dirty="0" smtClean="0">
                <a:solidFill>
                  <a:srgbClr val="C00000"/>
                </a:solidFill>
              </a:rPr>
              <a:t>фонда </a:t>
            </a:r>
            <a:r>
              <a:rPr lang="ru-RU" sz="2400" u="sng" dirty="0">
                <a:solidFill>
                  <a:srgbClr val="C00000"/>
                </a:solidFill>
              </a:rPr>
              <a:t>редких книг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928666"/>
            <a:ext cx="41287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bg1"/>
                </a:solidFill>
              </a:rPr>
              <a:t>    </a:t>
            </a:r>
            <a:r>
              <a:rPr lang="ru-RU" sz="1400" dirty="0" smtClean="0">
                <a:solidFill>
                  <a:srgbClr val="002060"/>
                </a:solidFill>
              </a:rPr>
              <a:t>Маргарита </a:t>
            </a:r>
            <a:r>
              <a:rPr lang="ru-RU" sz="1400" dirty="0">
                <a:solidFill>
                  <a:srgbClr val="002060"/>
                </a:solidFill>
              </a:rPr>
              <a:t>Иосифовна </a:t>
            </a:r>
            <a:r>
              <a:rPr lang="ru-RU" sz="1400" dirty="0" err="1">
                <a:solidFill>
                  <a:srgbClr val="002060"/>
                </a:solidFill>
              </a:rPr>
              <a:t>Алигер</a:t>
            </a:r>
            <a:r>
              <a:rPr lang="ru-RU" sz="1400" dirty="0">
                <a:solidFill>
                  <a:srgbClr val="002060"/>
                </a:solidFill>
              </a:rPr>
              <a:t> - мастер лирической поэзии, участник Великой Отечественной войны. Работала корреспондентом в центральной газете «Сталинский сокол». Поэтесса по заданиям редакции выезжала в различные участки фронта, и год провела в блокадном Ленинграде. Ее стихотворения звучали по радио и печатались в газетах. В годы Великой Отечественной войны вышли 3 сборника: «Памяти храбрых», «Лирика», «Стихи и поэмы». Пронзительные строки стихотворения «Весна в Ленинграде» из сборника «Лирика» посвящены блокадному городу.  </a:t>
            </a:r>
          </a:p>
          <a:p>
            <a:pPr algn="just"/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097669"/>
            <a:ext cx="446449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err="1" smtClean="0">
                <a:solidFill>
                  <a:srgbClr val="800000"/>
                </a:solidFill>
              </a:rPr>
              <a:t>Алигер</a:t>
            </a:r>
            <a:r>
              <a:rPr lang="ru-RU" sz="1600" b="1" dirty="0" smtClean="0">
                <a:solidFill>
                  <a:srgbClr val="800000"/>
                </a:solidFill>
              </a:rPr>
              <a:t>, М. И. </a:t>
            </a:r>
          </a:p>
          <a:p>
            <a:pPr algn="just"/>
            <a:r>
              <a:rPr lang="ru-RU" sz="1600" b="1" dirty="0" smtClean="0">
                <a:solidFill>
                  <a:srgbClr val="800000"/>
                </a:solidFill>
              </a:rPr>
              <a:t>Весна в Ленинграде // Лирика : </a:t>
            </a:r>
            <a:r>
              <a:rPr lang="en-US" sz="1600" b="1" dirty="0" smtClean="0">
                <a:solidFill>
                  <a:srgbClr val="800000"/>
                </a:solidFill>
              </a:rPr>
              <a:t>[</a:t>
            </a:r>
            <a:r>
              <a:rPr lang="ru-RU" sz="1600" b="1" dirty="0" smtClean="0">
                <a:solidFill>
                  <a:srgbClr val="800000"/>
                </a:solidFill>
              </a:rPr>
              <a:t>стихи</a:t>
            </a:r>
            <a:r>
              <a:rPr lang="en-US" sz="1600" b="1" dirty="0" smtClean="0">
                <a:solidFill>
                  <a:srgbClr val="800000"/>
                </a:solidFill>
              </a:rPr>
              <a:t>]</a:t>
            </a:r>
            <a:r>
              <a:rPr lang="ru-RU" sz="1600" b="1" dirty="0" smtClean="0">
                <a:solidFill>
                  <a:srgbClr val="800000"/>
                </a:solidFill>
              </a:rPr>
              <a:t> / Маргарита </a:t>
            </a:r>
            <a:r>
              <a:rPr lang="ru-RU" sz="1600" b="1" dirty="0" err="1" smtClean="0">
                <a:solidFill>
                  <a:srgbClr val="800000"/>
                </a:solidFill>
              </a:rPr>
              <a:t>Алигер</a:t>
            </a:r>
            <a:r>
              <a:rPr lang="ru-RU" sz="1600" b="1" dirty="0" smtClean="0">
                <a:solidFill>
                  <a:srgbClr val="800000"/>
                </a:solidFill>
              </a:rPr>
              <a:t>. – Москва, 1943. – С. 12-16.</a:t>
            </a:r>
            <a:endParaRPr lang="ru-RU" sz="1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82055" y="2987218"/>
            <a:ext cx="6875725" cy="9012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6" b="89691" l="400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3456384" cy="26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36" y="1044229"/>
            <a:ext cx="220858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23" y="2647612"/>
            <a:ext cx="2376264" cy="316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47914" y="1005889"/>
            <a:ext cx="4621818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ah-RU" sz="1400" dirty="0" smtClean="0">
                <a:solidFill>
                  <a:schemeClr val="bg1"/>
                </a:solidFill>
              </a:rPr>
              <a:t> </a:t>
            </a:r>
            <a:r>
              <a:rPr lang="sah-RU" sz="1600" b="1" dirty="0" smtClean="0">
                <a:solidFill>
                  <a:srgbClr val="800000"/>
                </a:solidFill>
              </a:rPr>
              <a:t>Берггольц, О. Ф. </a:t>
            </a:r>
          </a:p>
          <a:p>
            <a:pPr algn="just"/>
            <a:r>
              <a:rPr lang="sah-RU" sz="1600" b="1" dirty="0" smtClean="0">
                <a:solidFill>
                  <a:srgbClr val="800000"/>
                </a:solidFill>
              </a:rPr>
              <a:t>Дневные звезды. Говорит Ленинград </a:t>
            </a:r>
            <a:r>
              <a:rPr lang="ru-RU" sz="1600" b="1" dirty="0" smtClean="0">
                <a:solidFill>
                  <a:srgbClr val="800000"/>
                </a:solidFill>
              </a:rPr>
              <a:t>: </a:t>
            </a:r>
            <a:r>
              <a:rPr lang="en-US" sz="1600" b="1" dirty="0" smtClean="0">
                <a:solidFill>
                  <a:srgbClr val="800000"/>
                </a:solidFill>
              </a:rPr>
              <a:t>[</a:t>
            </a:r>
            <a:r>
              <a:rPr lang="ru-RU" sz="1600" b="1" dirty="0" smtClean="0">
                <a:solidFill>
                  <a:srgbClr val="800000"/>
                </a:solidFill>
              </a:rPr>
              <a:t>повести</a:t>
            </a:r>
            <a:r>
              <a:rPr lang="en-US" sz="1600" b="1" dirty="0" smtClean="0">
                <a:solidFill>
                  <a:srgbClr val="800000"/>
                </a:solidFill>
              </a:rPr>
              <a:t>]</a:t>
            </a:r>
            <a:r>
              <a:rPr lang="ru-RU" sz="1600" b="1" dirty="0" smtClean="0">
                <a:solidFill>
                  <a:srgbClr val="800000"/>
                </a:solidFill>
              </a:rPr>
              <a:t> / Ольга </a:t>
            </a:r>
            <a:r>
              <a:rPr lang="ru-RU" sz="1600" b="1" dirty="0" err="1" smtClean="0">
                <a:solidFill>
                  <a:srgbClr val="800000"/>
                </a:solidFill>
              </a:rPr>
              <a:t>Берггольц</a:t>
            </a:r>
            <a:r>
              <a:rPr lang="ru-RU" sz="1600" b="1" dirty="0" smtClean="0">
                <a:solidFill>
                  <a:srgbClr val="800000"/>
                </a:solidFill>
              </a:rPr>
              <a:t>. – Москва : Правда, 1990. – (Библиотека журнала «Знамя»). – 477, </a:t>
            </a:r>
            <a:r>
              <a:rPr lang="en-US" sz="1600" b="1" dirty="0" smtClean="0">
                <a:solidFill>
                  <a:srgbClr val="800000"/>
                </a:solidFill>
              </a:rPr>
              <a:t>[</a:t>
            </a:r>
            <a:r>
              <a:rPr lang="ru-RU" sz="1600" b="1" dirty="0" smtClean="0">
                <a:solidFill>
                  <a:srgbClr val="800000"/>
                </a:solidFill>
              </a:rPr>
              <a:t>3</a:t>
            </a:r>
            <a:r>
              <a:rPr lang="en-US" sz="1600" b="1" dirty="0" smtClean="0">
                <a:solidFill>
                  <a:srgbClr val="800000"/>
                </a:solidFill>
              </a:rPr>
              <a:t>]</a:t>
            </a:r>
            <a:r>
              <a:rPr lang="ru-RU" sz="1600" b="1" dirty="0" smtClean="0">
                <a:solidFill>
                  <a:srgbClr val="800000"/>
                </a:solidFill>
              </a:rPr>
              <a:t> с. ; Избранные произведения </a:t>
            </a:r>
            <a:r>
              <a:rPr lang="ru-RU" sz="1600" b="1" dirty="0">
                <a:solidFill>
                  <a:srgbClr val="800000"/>
                </a:solidFill>
              </a:rPr>
              <a:t>: 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>
                <a:solidFill>
                  <a:srgbClr val="800000"/>
                </a:solidFill>
              </a:rPr>
              <a:t>стихотворения и поэмы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</a:rPr>
              <a:t>: в 2 т. / Ольга </a:t>
            </a:r>
            <a:r>
              <a:rPr lang="ru-RU" sz="1600" b="1" dirty="0" err="1" smtClean="0">
                <a:solidFill>
                  <a:srgbClr val="800000"/>
                </a:solidFill>
              </a:rPr>
              <a:t>Берггольц</a:t>
            </a:r>
            <a:r>
              <a:rPr lang="ru-RU" sz="1600" b="1" dirty="0" smtClean="0">
                <a:solidFill>
                  <a:srgbClr val="800000"/>
                </a:solidFill>
              </a:rPr>
              <a:t>. – Т. 1. – Ленинград : </a:t>
            </a:r>
            <a:r>
              <a:rPr lang="ru-RU" sz="1600" b="1" dirty="0" err="1" smtClean="0">
                <a:solidFill>
                  <a:srgbClr val="800000"/>
                </a:solidFill>
              </a:rPr>
              <a:t>Худож</a:t>
            </a:r>
            <a:r>
              <a:rPr lang="ru-RU" sz="1600" b="1" dirty="0" smtClean="0">
                <a:solidFill>
                  <a:srgbClr val="800000"/>
                </a:solidFill>
              </a:rPr>
              <a:t>. </a:t>
            </a:r>
            <a:r>
              <a:rPr lang="ru-RU" sz="1600" b="1" dirty="0">
                <a:solidFill>
                  <a:srgbClr val="800000"/>
                </a:solidFill>
              </a:rPr>
              <a:t>л</a:t>
            </a:r>
            <a:r>
              <a:rPr lang="ru-RU" sz="1600" b="1" dirty="0" smtClean="0">
                <a:solidFill>
                  <a:srgbClr val="800000"/>
                </a:solidFill>
              </a:rPr>
              <a:t>ит., 1967. – 362, </a:t>
            </a:r>
            <a:r>
              <a:rPr lang="en-US" sz="1600" b="1" dirty="0" smtClean="0">
                <a:solidFill>
                  <a:srgbClr val="800000"/>
                </a:solidFill>
              </a:rPr>
              <a:t>[</a:t>
            </a:r>
            <a:r>
              <a:rPr lang="ru-RU" sz="1600" b="1" dirty="0" smtClean="0">
                <a:solidFill>
                  <a:srgbClr val="800000"/>
                </a:solidFill>
              </a:rPr>
              <a:t>2</a:t>
            </a:r>
            <a:r>
              <a:rPr lang="en-US" sz="1600" b="1" dirty="0" smtClean="0">
                <a:solidFill>
                  <a:srgbClr val="800000"/>
                </a:solidFill>
              </a:rPr>
              <a:t>]</a:t>
            </a:r>
            <a:r>
              <a:rPr lang="ru-RU" sz="1600" b="1" dirty="0" smtClean="0">
                <a:solidFill>
                  <a:srgbClr val="800000"/>
                </a:solidFill>
              </a:rPr>
              <a:t> с. 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4993" y="4251951"/>
            <a:ext cx="3601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</a:t>
            </a:r>
            <a:r>
              <a:rPr lang="ru-RU" sz="1600" dirty="0" smtClean="0">
                <a:solidFill>
                  <a:srgbClr val="002060"/>
                </a:solidFill>
              </a:rPr>
              <a:t>Поэзия </a:t>
            </a:r>
            <a:r>
              <a:rPr lang="ru-RU" sz="1600" dirty="0">
                <a:solidFill>
                  <a:srgbClr val="002060"/>
                </a:solidFill>
              </a:rPr>
              <a:t>Ольги Федоровны </a:t>
            </a:r>
            <a:r>
              <a:rPr lang="ru-RU" sz="1600" dirty="0" err="1">
                <a:solidFill>
                  <a:srgbClr val="002060"/>
                </a:solidFill>
              </a:rPr>
              <a:t>Берггольц</a:t>
            </a:r>
            <a:r>
              <a:rPr lang="ru-RU" sz="1600" dirty="0">
                <a:solidFill>
                  <a:srgbClr val="002060"/>
                </a:solidFill>
              </a:rPr>
              <a:t> настоящая, большого страстного сердца, высоких гражданских чувств, тяжких испытаний и духовного подвига. </a:t>
            </a:r>
          </a:p>
          <a:p>
            <a:pPr algn="just">
              <a:buFontTx/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5019" y="2776142"/>
            <a:ext cx="4439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      </a:t>
            </a:r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книгу вошли документальные повести, повествующие о бессмертном подвиге </a:t>
            </a:r>
            <a:r>
              <a:rPr lang="ru-RU" sz="1600" dirty="0" smtClean="0">
                <a:solidFill>
                  <a:srgbClr val="002060"/>
                </a:solidFill>
              </a:rPr>
              <a:t>ленинградцев.</a:t>
            </a:r>
            <a:endParaRPr lang="ru-RU" sz="1600" dirty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ru-RU" sz="1600" dirty="0">
                <a:solidFill>
                  <a:srgbClr val="002060"/>
                </a:solidFill>
              </a:rPr>
              <a:t>       В сборник также включены выступления, статьи и очерки О. </a:t>
            </a:r>
            <a:r>
              <a:rPr lang="ru-RU" sz="1600" dirty="0" err="1">
                <a:solidFill>
                  <a:srgbClr val="002060"/>
                </a:solidFill>
              </a:rPr>
              <a:t>Берггольц</a:t>
            </a:r>
            <a:r>
              <a:rPr lang="ru-RU" sz="1600" dirty="0">
                <a:solidFill>
                  <a:srgbClr val="002060"/>
                </a:solidFill>
              </a:rPr>
              <a:t> разных </a:t>
            </a:r>
            <a:r>
              <a:rPr lang="ru-RU" sz="1600" dirty="0" smtClean="0">
                <a:solidFill>
                  <a:srgbClr val="002060"/>
                </a:solidFill>
              </a:rPr>
              <a:t>лет</a:t>
            </a:r>
            <a:r>
              <a:rPr lang="ru-RU" sz="1600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21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82055" y="2987218"/>
            <a:ext cx="6875725" cy="9012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1" b="99559" l="4500" r="100000">
                        <a14:foregroundMark x1="5000" y1="27313" x2="6500" y2="81938"/>
                        <a14:foregroundMark x1="41500" y1="17181" x2="42000" y2="18943"/>
                        <a14:foregroundMark x1="44000" y1="12335" x2="46000" y2="22907"/>
                        <a14:foregroundMark x1="51000" y1="20264" x2="91500" y2="20264"/>
                        <a14:foregroundMark x1="68000" y1="13216" x2="91000" y2="14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790875" cy="456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36" b="89691" l="400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3456384" cy="26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9472" y="2212243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      </a:t>
            </a:r>
            <a:r>
              <a:rPr lang="ru-RU" sz="1600" dirty="0">
                <a:solidFill>
                  <a:srgbClr val="002060"/>
                </a:solidFill>
              </a:rPr>
              <a:t>4 тома </a:t>
            </a:r>
            <a:r>
              <a:rPr lang="ru-RU" sz="1600" dirty="0" smtClean="0">
                <a:solidFill>
                  <a:srgbClr val="002060"/>
                </a:solidFill>
              </a:rPr>
              <a:t>«Собрания сочинений» Александра Борисовича  Чаковского, Героя Социалистического труда посвящены героическим подвигам ленинградцев.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В первый том вошли повести «Это было в Ленинграде» и «Свет далекой звезды» Наиболее </a:t>
            </a:r>
            <a:r>
              <a:rPr lang="ru-RU" sz="1600" dirty="0">
                <a:solidFill>
                  <a:srgbClr val="002060"/>
                </a:solidFill>
              </a:rPr>
              <a:t>крупное произведение — роман </a:t>
            </a:r>
            <a:r>
              <a:rPr lang="ru-RU" sz="1600" dirty="0" smtClean="0">
                <a:solidFill>
                  <a:srgbClr val="002060"/>
                </a:solidFill>
              </a:rPr>
              <a:t>«Блокада» представлен в трех последующих томах собрания, </a:t>
            </a:r>
            <a:r>
              <a:rPr lang="ru-RU" sz="1600" dirty="0">
                <a:solidFill>
                  <a:srgbClr val="002060"/>
                </a:solidFill>
              </a:rPr>
              <a:t>в котором дана широкая картина битвы за Ленинград, осмысляется историческое значение этой битвы в общем ходе войны, показывается </a:t>
            </a:r>
            <a:r>
              <a:rPr lang="ru-RU" sz="1600" dirty="0" smtClean="0">
                <a:solidFill>
                  <a:srgbClr val="002060"/>
                </a:solidFill>
              </a:rPr>
              <a:t>морально-политическое </a:t>
            </a:r>
            <a:r>
              <a:rPr lang="ru-RU" sz="1600" dirty="0">
                <a:solidFill>
                  <a:srgbClr val="002060"/>
                </a:solidFill>
              </a:rPr>
              <a:t>превосходство советских воинов над противником.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1117761"/>
            <a:ext cx="396044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</a:rPr>
              <a:t>Чаковский, А. Б. </a:t>
            </a:r>
          </a:p>
          <a:p>
            <a:r>
              <a:rPr lang="ru-RU" sz="1600" b="1" dirty="0" smtClean="0">
                <a:solidFill>
                  <a:srgbClr val="800000"/>
                </a:solidFill>
              </a:rPr>
              <a:t>Собрание сочинений : в 7 т. / Александр Чаковский. – Москва : </a:t>
            </a:r>
            <a:r>
              <a:rPr lang="ru-RU" sz="1600" b="1" dirty="0" err="1" smtClean="0">
                <a:solidFill>
                  <a:srgbClr val="800000"/>
                </a:solidFill>
              </a:rPr>
              <a:t>Худож</a:t>
            </a:r>
            <a:r>
              <a:rPr lang="ru-RU" sz="1600" b="1" dirty="0" smtClean="0">
                <a:solidFill>
                  <a:srgbClr val="800000"/>
                </a:solidFill>
              </a:rPr>
              <a:t>. лит. - 1989-1991.</a:t>
            </a:r>
          </a:p>
        </p:txBody>
      </p:sp>
    </p:spTree>
    <p:extLst>
      <p:ext uri="{BB962C8B-B14F-4D97-AF65-F5344CB8AC3E}">
        <p14:creationId xmlns:p14="http://schemas.microsoft.com/office/powerpoint/2010/main" val="12937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82055" y="2987218"/>
            <a:ext cx="6875725" cy="9012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82" y="1096868"/>
            <a:ext cx="2448975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8325" y="1096868"/>
            <a:ext cx="4037704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800000"/>
                </a:solidFill>
              </a:rPr>
              <a:t>Адамович, А. М.</a:t>
            </a:r>
          </a:p>
          <a:p>
            <a:pPr algn="just"/>
            <a:r>
              <a:rPr lang="ru-RU" sz="1600" b="1" dirty="0" smtClean="0">
                <a:solidFill>
                  <a:srgbClr val="800000"/>
                </a:solidFill>
              </a:rPr>
              <a:t>Блокадная книга / А. Адамович</a:t>
            </a:r>
            <a:r>
              <a:rPr lang="ru-RU" sz="1600" b="1" i="1" dirty="0" smtClean="0">
                <a:solidFill>
                  <a:srgbClr val="800000"/>
                </a:solidFill>
              </a:rPr>
              <a:t>, </a:t>
            </a:r>
            <a:r>
              <a:rPr lang="ru-RU" sz="1600" b="1" dirty="0" smtClean="0">
                <a:solidFill>
                  <a:srgbClr val="800000"/>
                </a:solidFill>
              </a:rPr>
              <a:t>Д. Гранин. – Москва : Независимое изд-во «Пик», 2003. – 504, </a:t>
            </a:r>
            <a:r>
              <a:rPr lang="en-US" sz="1600" b="1" dirty="0">
                <a:solidFill>
                  <a:srgbClr val="800000"/>
                </a:solidFill>
              </a:rPr>
              <a:t>[</a:t>
            </a:r>
            <a:r>
              <a:rPr lang="ru-RU" sz="1600" b="1" dirty="0" smtClean="0">
                <a:solidFill>
                  <a:srgbClr val="800000"/>
                </a:solidFill>
              </a:rPr>
              <a:t>8</a:t>
            </a:r>
            <a:r>
              <a:rPr lang="en-US" sz="1600" b="1" dirty="0">
                <a:solidFill>
                  <a:srgbClr val="800000"/>
                </a:solidFill>
              </a:rPr>
              <a:t>]</a:t>
            </a:r>
            <a:r>
              <a:rPr lang="ru-RU" sz="1600" b="1" dirty="0" smtClean="0">
                <a:solidFill>
                  <a:srgbClr val="800000"/>
                </a:solidFill>
              </a:rPr>
              <a:t> с. </a:t>
            </a:r>
            <a:endParaRPr lang="ru-RU" sz="1600" b="1" dirty="0">
              <a:solidFill>
                <a:srgbClr val="80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36" b="89691" l="400" r="8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52" y="-171400"/>
            <a:ext cx="3456384" cy="26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2204864"/>
            <a:ext cx="4294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Эта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суровая книга, которая рассказывает о муках осажденного фашистами Ленинграда, о героизме и немыслимых условиях, выпавших на долю жителей, сумевших в нечеловеческих условиях блокады сохранить свое человеческие достоинство.</a:t>
            </a:r>
          </a:p>
          <a:p>
            <a:pPr algn="just">
              <a:buFontTx/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Эта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книга о страданиях и мужестве, о любви и ненависти, о смерти и бессмертии. В книге использованы дневники и рассказы ленинградцев-блокадников.  </a:t>
            </a:r>
          </a:p>
        </p:txBody>
      </p:sp>
    </p:spTree>
    <p:extLst>
      <p:ext uri="{BB962C8B-B14F-4D97-AF65-F5344CB8AC3E}">
        <p14:creationId xmlns:p14="http://schemas.microsoft.com/office/powerpoint/2010/main" val="78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2559</TotalTime>
  <Words>1576</Words>
  <Application>Microsoft Office PowerPoint</Application>
  <PresentationFormat>Экран (4:3)</PresentationFormat>
  <Paragraphs>125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Book Antiqua</vt:lpstr>
      <vt:lpstr>Calibri</vt:lpstr>
      <vt:lpstr>Cambria Math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ИЦ</dc:creator>
  <cp:lastModifiedBy>SCAN</cp:lastModifiedBy>
  <cp:revision>196</cp:revision>
  <dcterms:created xsi:type="dcterms:W3CDTF">2014-01-25T05:14:04Z</dcterms:created>
  <dcterms:modified xsi:type="dcterms:W3CDTF">2019-01-21T05:12:35Z</dcterms:modified>
</cp:coreProperties>
</file>